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58" r:id="rId6"/>
    <p:sldId id="262" r:id="rId7"/>
    <p:sldId id="261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0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3A79-ACE2-451D-817C-3A1E7F74456A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3160-4C37-46FF-B56A-AA785F38FB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3A79-ACE2-451D-817C-3A1E7F74456A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3160-4C37-46FF-B56A-AA785F38FB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3A79-ACE2-451D-817C-3A1E7F74456A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3160-4C37-46FF-B56A-AA785F38FB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3A79-ACE2-451D-817C-3A1E7F74456A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3160-4C37-46FF-B56A-AA785F38FB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3A79-ACE2-451D-817C-3A1E7F74456A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3160-4C37-46FF-B56A-AA785F38FB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3A79-ACE2-451D-817C-3A1E7F74456A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3160-4C37-46FF-B56A-AA785F38FB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3A79-ACE2-451D-817C-3A1E7F74456A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3160-4C37-46FF-B56A-AA785F38FB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3A79-ACE2-451D-817C-3A1E7F74456A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3160-4C37-46FF-B56A-AA785F38FB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3A79-ACE2-451D-817C-3A1E7F74456A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3160-4C37-46FF-B56A-AA785F38FB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3A79-ACE2-451D-817C-3A1E7F74456A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3160-4C37-46FF-B56A-AA785F38FB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3A79-ACE2-451D-817C-3A1E7F74456A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3160-4C37-46FF-B56A-AA785F38FB0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23A79-ACE2-451D-817C-3A1E7F74456A}" type="datetimeFigureOut">
              <a:rPr lang="fr-FR" smtClean="0"/>
              <a:t>01/06/2021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C3160-4C37-46FF-B56A-AA785F38FB0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142844" y="285728"/>
            <a:ext cx="7286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/>
              <a:t>1. Réalise le circuit suivant :</a:t>
            </a:r>
            <a:endParaRPr lang="fr-FR" sz="40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7215206" cy="391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Connecteur droit avec flèche 8"/>
          <p:cNvCxnSpPr/>
          <p:nvPr/>
        </p:nvCxnSpPr>
        <p:spPr>
          <a:xfrm rot="5400000">
            <a:off x="4179091" y="2178835"/>
            <a:ext cx="221457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5786446" y="142873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Anode</a:t>
            </a:r>
            <a:endParaRPr lang="fr-FR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286388"/>
            <a:ext cx="871346" cy="1109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7158" y="214290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Question 1 : (1 point) </a:t>
            </a:r>
          </a:p>
          <a:p>
            <a:r>
              <a:rPr lang="fr-FR" sz="2400" b="1" dirty="0" smtClean="0"/>
              <a:t> </a:t>
            </a:r>
            <a:r>
              <a:rPr lang="fr-FR" sz="2400" b="1" dirty="0" smtClean="0"/>
              <a:t>En utilisant le logiciel </a:t>
            </a:r>
            <a:r>
              <a:rPr lang="fr-FR" sz="2400" b="1" dirty="0" err="1" smtClean="0"/>
              <a:t>mBlock</a:t>
            </a:r>
            <a:r>
              <a:rPr lang="fr-FR" sz="2400" b="1" dirty="0" smtClean="0"/>
              <a:t>, programme </a:t>
            </a:r>
            <a:r>
              <a:rPr lang="fr-FR" sz="2400" b="1" dirty="0" smtClean="0"/>
              <a:t>la carte </a:t>
            </a:r>
            <a:r>
              <a:rPr lang="fr-FR" sz="2400" b="1" dirty="0" err="1"/>
              <a:t>A</a:t>
            </a:r>
            <a:r>
              <a:rPr lang="fr-FR" sz="2400" b="1" dirty="0" err="1" smtClean="0"/>
              <a:t>rduino</a:t>
            </a:r>
            <a:r>
              <a:rPr lang="fr-FR" sz="2400" b="1" dirty="0" smtClean="0"/>
              <a:t> </a:t>
            </a:r>
            <a:r>
              <a:rPr lang="fr-FR" sz="2400" b="1" dirty="0" smtClean="0"/>
              <a:t>de sorte à répondre à </a:t>
            </a:r>
            <a:r>
              <a:rPr lang="fr-FR" sz="2400" b="1" dirty="0" smtClean="0"/>
              <a:t>l’</a:t>
            </a:r>
            <a:r>
              <a:rPr lang="fr-FR" sz="2400" b="1" dirty="0" err="1" smtClean="0"/>
              <a:t>algorigramme</a:t>
            </a:r>
            <a:r>
              <a:rPr lang="fr-FR" sz="2400" b="1" dirty="0" smtClean="0"/>
              <a:t> </a:t>
            </a:r>
            <a:r>
              <a:rPr lang="fr-FR" sz="2400" b="1" dirty="0" smtClean="0"/>
              <a:t>suivant :</a:t>
            </a:r>
            <a:endParaRPr lang="fr-FR" sz="2400" b="1" dirty="0"/>
          </a:p>
        </p:txBody>
      </p:sp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3143240" y="1428736"/>
            <a:ext cx="1857388" cy="62230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Début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428860" y="4286256"/>
            <a:ext cx="2928958" cy="428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Allumer LED de la broche 7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2855905" y="2465380"/>
            <a:ext cx="2430475" cy="1320809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Système sous tension 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56" name="AutoShape 8"/>
          <p:cNvCxnSpPr>
            <a:cxnSpLocks noChangeShapeType="1"/>
          </p:cNvCxnSpPr>
          <p:nvPr/>
        </p:nvCxnSpPr>
        <p:spPr bwMode="auto">
          <a:xfrm rot="5400000" flipH="1" flipV="1">
            <a:off x="3858415" y="2257827"/>
            <a:ext cx="428626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9" name="Connecteur droit avec flèche 28"/>
          <p:cNvCxnSpPr/>
          <p:nvPr/>
        </p:nvCxnSpPr>
        <p:spPr>
          <a:xfrm rot="5400000">
            <a:off x="3822695" y="4035429"/>
            <a:ext cx="500066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rot="5400000">
            <a:off x="3821106" y="4964123"/>
            <a:ext cx="500066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rot="10800000">
            <a:off x="2071670" y="5214950"/>
            <a:ext cx="2000264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rot="5400000" flipH="1" flipV="1">
            <a:off x="642910" y="3786190"/>
            <a:ext cx="2857520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>
            <a:off x="2071670" y="2357430"/>
            <a:ext cx="2000264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4055236" y="371475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Oui</a:t>
            </a:r>
            <a:endParaRPr lang="fr-FR" dirty="0"/>
          </a:p>
        </p:txBody>
      </p:sp>
      <p:sp>
        <p:nvSpPr>
          <p:cNvPr id="41" name="ZoneTexte 40"/>
          <p:cNvSpPr txBox="1"/>
          <p:nvPr/>
        </p:nvSpPr>
        <p:spPr>
          <a:xfrm>
            <a:off x="5214942" y="321468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Non</a:t>
            </a:r>
            <a:endParaRPr lang="fr-FR" dirty="0"/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5643570" y="4286256"/>
            <a:ext cx="2928958" cy="428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Eteindre LED de la broche 7 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Connecteur droit 46"/>
          <p:cNvCxnSpPr/>
          <p:nvPr/>
        </p:nvCxnSpPr>
        <p:spPr>
          <a:xfrm>
            <a:off x="5286380" y="3141660"/>
            <a:ext cx="1928826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rot="5400000">
            <a:off x="6644496" y="3714752"/>
            <a:ext cx="1142214" cy="7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 rot="5400000">
            <a:off x="6965967" y="4964123"/>
            <a:ext cx="500066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rot="5400000" flipH="1" flipV="1">
            <a:off x="7358082" y="3786190"/>
            <a:ext cx="2857520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rot="10800000">
            <a:off x="4071934" y="2357430"/>
            <a:ext cx="4714908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>
            <a:off x="7215206" y="5214950"/>
            <a:ext cx="1571636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2855905" y="2357430"/>
            <a:ext cx="2430475" cy="1320809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Système sous tension 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57158" y="214290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Question 2 : (1 point) </a:t>
            </a:r>
          </a:p>
          <a:p>
            <a:r>
              <a:rPr lang="fr-FR" sz="2400" b="1" dirty="0" smtClean="0"/>
              <a:t> </a:t>
            </a:r>
            <a:r>
              <a:rPr lang="fr-FR" sz="2400" b="1" dirty="0" smtClean="0"/>
              <a:t>En utilisant le logiciel </a:t>
            </a:r>
            <a:r>
              <a:rPr lang="fr-FR" sz="2400" b="1" dirty="0" err="1" smtClean="0"/>
              <a:t>mBlock</a:t>
            </a:r>
            <a:r>
              <a:rPr lang="fr-FR" sz="2400" b="1" dirty="0" smtClean="0"/>
              <a:t>, programme </a:t>
            </a:r>
            <a:r>
              <a:rPr lang="fr-FR" sz="2400" b="1" dirty="0" smtClean="0"/>
              <a:t>la carte </a:t>
            </a:r>
            <a:r>
              <a:rPr lang="fr-FR" sz="2400" b="1" dirty="0" err="1"/>
              <a:t>A</a:t>
            </a:r>
            <a:r>
              <a:rPr lang="fr-FR" sz="2400" b="1" dirty="0" err="1" smtClean="0"/>
              <a:t>rduino</a:t>
            </a:r>
            <a:r>
              <a:rPr lang="fr-FR" sz="2400" b="1" dirty="0" smtClean="0"/>
              <a:t> </a:t>
            </a:r>
            <a:r>
              <a:rPr lang="fr-FR" sz="2400" b="1" dirty="0" smtClean="0"/>
              <a:t>de sorte à répondre à </a:t>
            </a:r>
            <a:r>
              <a:rPr lang="fr-FR" sz="2400" b="1" dirty="0" smtClean="0"/>
              <a:t>l’</a:t>
            </a:r>
            <a:r>
              <a:rPr lang="fr-FR" sz="2400" b="1" dirty="0" err="1" smtClean="0"/>
              <a:t>algorigramme</a:t>
            </a:r>
            <a:r>
              <a:rPr lang="fr-FR" sz="2400" b="1" dirty="0" smtClean="0"/>
              <a:t> suivant </a:t>
            </a:r>
            <a:r>
              <a:rPr lang="fr-FR" sz="2400" b="1" dirty="0" smtClean="0"/>
              <a:t>:</a:t>
            </a:r>
            <a:endParaRPr lang="fr-FR" sz="2400" b="1" dirty="0"/>
          </a:p>
        </p:txBody>
      </p:sp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3143240" y="1428736"/>
            <a:ext cx="1857388" cy="62230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Début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500298" y="4038891"/>
            <a:ext cx="2928958" cy="31880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Allumer LED de la broche 7 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56" name="AutoShape 8"/>
          <p:cNvCxnSpPr>
            <a:cxnSpLocks noChangeShapeType="1"/>
            <a:stCxn id="2053" idx="0"/>
          </p:cNvCxnSpPr>
          <p:nvPr/>
        </p:nvCxnSpPr>
        <p:spPr bwMode="auto">
          <a:xfrm rot="5400000" flipH="1" flipV="1">
            <a:off x="3915771" y="2199680"/>
            <a:ext cx="313122" cy="23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9" name="Connecteur droit avec flèche 28"/>
          <p:cNvCxnSpPr/>
          <p:nvPr/>
        </p:nvCxnSpPr>
        <p:spPr>
          <a:xfrm rot="5400000">
            <a:off x="3894133" y="3859502"/>
            <a:ext cx="35719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rot="16200000" flipH="1">
            <a:off x="3929057" y="4500570"/>
            <a:ext cx="285752" cy="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rot="5400000" flipH="1" flipV="1">
            <a:off x="35687" y="4321975"/>
            <a:ext cx="4071966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>
            <a:off x="2071670" y="2280311"/>
            <a:ext cx="2000264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4071934" y="357187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Oui</a:t>
            </a:r>
            <a:endParaRPr lang="fr-FR" dirty="0"/>
          </a:p>
        </p:txBody>
      </p:sp>
      <p:sp>
        <p:nvSpPr>
          <p:cNvPr id="41" name="ZoneTexte 40"/>
          <p:cNvSpPr txBox="1"/>
          <p:nvPr/>
        </p:nvSpPr>
        <p:spPr>
          <a:xfrm>
            <a:off x="5137823" y="300037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Non</a:t>
            </a:r>
            <a:endParaRPr lang="fr-FR" dirty="0"/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5643570" y="4286256"/>
            <a:ext cx="2928958" cy="2857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Eteindre LED de la broche 7  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Connecteur droit 46"/>
          <p:cNvCxnSpPr/>
          <p:nvPr/>
        </p:nvCxnSpPr>
        <p:spPr>
          <a:xfrm>
            <a:off x="5286380" y="3033710"/>
            <a:ext cx="1928826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rot="5400000">
            <a:off x="6590521" y="3660777"/>
            <a:ext cx="1250164" cy="7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 rot="5400000">
            <a:off x="6893735" y="4893479"/>
            <a:ext cx="642942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rot="5400000" flipH="1" flipV="1">
            <a:off x="7321569" y="3750471"/>
            <a:ext cx="2929752" cy="79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rot="10800000">
            <a:off x="4071934" y="2280311"/>
            <a:ext cx="4714908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>
            <a:off x="7215206" y="5214950"/>
            <a:ext cx="1571636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2500298" y="4643446"/>
            <a:ext cx="2928958" cy="302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Attendre 1000 millisecondes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2500298" y="5214950"/>
            <a:ext cx="2928958" cy="2914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Eteindre LED de la broche 7  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Connecteur droit avec flèche 23"/>
          <p:cNvCxnSpPr/>
          <p:nvPr/>
        </p:nvCxnSpPr>
        <p:spPr>
          <a:xfrm rot="16200000" flipH="1">
            <a:off x="3929057" y="5072074"/>
            <a:ext cx="285752" cy="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rot="16200000" flipH="1">
            <a:off x="3929059" y="5643578"/>
            <a:ext cx="285752" cy="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2500298" y="5786454"/>
            <a:ext cx="2928958" cy="302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Attendre 1000 millisecondes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Connecteur droit avec flèche 34"/>
          <p:cNvCxnSpPr/>
          <p:nvPr/>
        </p:nvCxnSpPr>
        <p:spPr>
          <a:xfrm rot="16200000" flipH="1">
            <a:off x="3929057" y="6215081"/>
            <a:ext cx="285752" cy="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rot="10800000">
            <a:off x="2071670" y="6357958"/>
            <a:ext cx="2000264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7858148" cy="4195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Connecteur droit avec flèche 8"/>
          <p:cNvCxnSpPr>
            <a:stCxn id="10" idx="1"/>
          </p:cNvCxnSpPr>
          <p:nvPr/>
        </p:nvCxnSpPr>
        <p:spPr>
          <a:xfrm rot="10800000" flipV="1">
            <a:off x="4857752" y="1470526"/>
            <a:ext cx="1714512" cy="16012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6572264" y="128586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Anode</a:t>
            </a:r>
            <a:endParaRPr lang="fr-FR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286388"/>
            <a:ext cx="871346" cy="1109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ZoneTexte 6"/>
          <p:cNvSpPr txBox="1"/>
          <p:nvPr/>
        </p:nvSpPr>
        <p:spPr>
          <a:xfrm>
            <a:off x="357158" y="214290"/>
            <a:ext cx="7286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Question 3 : (1 point) </a:t>
            </a:r>
          </a:p>
          <a:p>
            <a:r>
              <a:rPr lang="fr-FR" sz="2400" b="1" dirty="0" smtClean="0"/>
              <a:t>Réaliser le circuit suivant :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7158" y="214290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Question 4 : (1 point) </a:t>
            </a:r>
          </a:p>
          <a:p>
            <a:r>
              <a:rPr lang="fr-FR" sz="2400" b="1" dirty="0" smtClean="0"/>
              <a:t>En utilisant le logiciel </a:t>
            </a:r>
            <a:r>
              <a:rPr lang="fr-FR" sz="2400" b="1" dirty="0" err="1" smtClean="0"/>
              <a:t>mBlock</a:t>
            </a:r>
            <a:r>
              <a:rPr lang="fr-FR" sz="2400" b="1" dirty="0" smtClean="0"/>
              <a:t>, programme la carte </a:t>
            </a:r>
            <a:r>
              <a:rPr lang="fr-FR" sz="2400" b="1" dirty="0" err="1" smtClean="0"/>
              <a:t>Arduino</a:t>
            </a:r>
            <a:r>
              <a:rPr lang="fr-FR" sz="2400" b="1" dirty="0" smtClean="0"/>
              <a:t> de sorte à répondre à l’</a:t>
            </a:r>
            <a:r>
              <a:rPr lang="fr-FR" sz="2400" b="1" dirty="0" err="1" smtClean="0"/>
              <a:t>algorigramme</a:t>
            </a:r>
            <a:r>
              <a:rPr lang="fr-FR" sz="2400" b="1" dirty="0" smtClean="0"/>
              <a:t> suivant :</a:t>
            </a:r>
            <a:endParaRPr lang="fr-FR" sz="2400" b="1" dirty="0"/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189856" y="1643050"/>
            <a:ext cx="1857388" cy="62230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Début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57356" y="4500570"/>
            <a:ext cx="2928958" cy="428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Allumer LED de la broche 7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1500166" y="2679694"/>
            <a:ext cx="3214711" cy="1320809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Bouton poussoir de la broche</a:t>
            </a:r>
            <a:r>
              <a:rPr kumimoji="0" lang="fr-FR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8 appuyé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 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AutoShape 8"/>
          <p:cNvCxnSpPr>
            <a:cxnSpLocks noChangeShapeType="1"/>
          </p:cNvCxnSpPr>
          <p:nvPr/>
        </p:nvCxnSpPr>
        <p:spPr bwMode="auto">
          <a:xfrm rot="5400000" flipH="1" flipV="1">
            <a:off x="2882033" y="2499511"/>
            <a:ext cx="428626" cy="158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9" name="Connecteur droit avec flèche 8"/>
          <p:cNvCxnSpPr/>
          <p:nvPr/>
        </p:nvCxnSpPr>
        <p:spPr>
          <a:xfrm rot="5400000">
            <a:off x="2894001" y="4249743"/>
            <a:ext cx="500066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5400000">
            <a:off x="3249602" y="5178437"/>
            <a:ext cx="500066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rot="10800000">
            <a:off x="1428728" y="5429264"/>
            <a:ext cx="2071702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 flipH="1" flipV="1">
            <a:off x="12031" y="4000504"/>
            <a:ext cx="2857520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1428728" y="2571744"/>
            <a:ext cx="1714512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3214678" y="400050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Oui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643438" y="342900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Non</a:t>
            </a:r>
            <a:endParaRPr lang="fr-FR" dirty="0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5072066" y="4500570"/>
            <a:ext cx="2928958" cy="428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Eteindre LED de la broche 7 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4714876" y="3355974"/>
            <a:ext cx="1928826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rot="5400000">
            <a:off x="6072992" y="3929066"/>
            <a:ext cx="1142214" cy="7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rot="5400000">
            <a:off x="6394463" y="5178437"/>
            <a:ext cx="500066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rot="5400000" flipH="1" flipV="1">
            <a:off x="6786578" y="4000504"/>
            <a:ext cx="2857520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rot="10800000">
            <a:off x="3071802" y="2571744"/>
            <a:ext cx="5143536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6643702" y="5429264"/>
            <a:ext cx="1571636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26" y="5750641"/>
            <a:ext cx="28575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ZoneTexte 29"/>
          <p:cNvSpPr txBox="1"/>
          <p:nvPr/>
        </p:nvSpPr>
        <p:spPr>
          <a:xfrm>
            <a:off x="2928926" y="5762516"/>
            <a:ext cx="23574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: Bouton poussoir appuyé</a:t>
            </a:r>
            <a:endParaRPr lang="fr-FR" sz="16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6191520"/>
            <a:ext cx="285752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ZoneTexte 32"/>
          <p:cNvSpPr txBox="1"/>
          <p:nvPr/>
        </p:nvSpPr>
        <p:spPr>
          <a:xfrm>
            <a:off x="2928926" y="6162280"/>
            <a:ext cx="2786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: Bouton poussoir pas appuyé</a:t>
            </a:r>
            <a:endParaRPr lang="fr-FR" sz="1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2357422" y="2285992"/>
            <a:ext cx="2857521" cy="1320809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Bouton poussoir de la broche</a:t>
            </a:r>
            <a:r>
              <a:rPr kumimoji="0" lang="fr-FR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8 appuyé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 ?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57158" y="214290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Question 5 : (1 point) </a:t>
            </a:r>
          </a:p>
          <a:p>
            <a:r>
              <a:rPr lang="fr-FR" sz="2400" b="1" dirty="0" smtClean="0"/>
              <a:t> </a:t>
            </a:r>
            <a:r>
              <a:rPr lang="fr-FR" sz="2400" b="1" dirty="0" smtClean="0"/>
              <a:t>En utilisant le logiciel </a:t>
            </a:r>
            <a:r>
              <a:rPr lang="fr-FR" sz="2400" b="1" dirty="0" err="1" smtClean="0"/>
              <a:t>mBlock</a:t>
            </a:r>
            <a:r>
              <a:rPr lang="fr-FR" sz="2400" b="1" dirty="0" smtClean="0"/>
              <a:t>, programme </a:t>
            </a:r>
            <a:r>
              <a:rPr lang="fr-FR" sz="2400" b="1" dirty="0" smtClean="0"/>
              <a:t>la carte </a:t>
            </a:r>
            <a:r>
              <a:rPr lang="fr-FR" sz="2400" b="1" dirty="0" err="1"/>
              <a:t>A</a:t>
            </a:r>
            <a:r>
              <a:rPr lang="fr-FR" sz="2400" b="1" dirty="0" err="1" smtClean="0"/>
              <a:t>rduino</a:t>
            </a:r>
            <a:r>
              <a:rPr lang="fr-FR" sz="2400" b="1" dirty="0" smtClean="0"/>
              <a:t> </a:t>
            </a:r>
            <a:r>
              <a:rPr lang="fr-FR" sz="2400" b="1" dirty="0" smtClean="0"/>
              <a:t>de sorte à répondre à </a:t>
            </a:r>
            <a:r>
              <a:rPr lang="fr-FR" sz="2400" b="1" dirty="0" smtClean="0"/>
              <a:t>l’</a:t>
            </a:r>
            <a:r>
              <a:rPr lang="fr-FR" sz="2400" b="1" dirty="0" err="1" smtClean="0"/>
              <a:t>algorigramme</a:t>
            </a:r>
            <a:r>
              <a:rPr lang="fr-FR" sz="2400" b="1" dirty="0" smtClean="0"/>
              <a:t> </a:t>
            </a:r>
            <a:r>
              <a:rPr lang="fr-FR" sz="2400" b="1" dirty="0" smtClean="0"/>
              <a:t>suivant :</a:t>
            </a:r>
            <a:endParaRPr lang="fr-FR" sz="2400" b="1" dirty="0"/>
          </a:p>
        </p:txBody>
      </p:sp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2857488" y="1428736"/>
            <a:ext cx="1857388" cy="62230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Début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500298" y="4038891"/>
            <a:ext cx="2928958" cy="31880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Allumer LED de la broche 7 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56" name="AutoShape 8"/>
          <p:cNvCxnSpPr>
            <a:cxnSpLocks noChangeShapeType="1"/>
            <a:stCxn id="2053" idx="0"/>
            <a:endCxn id="2050" idx="4"/>
          </p:cNvCxnSpPr>
          <p:nvPr/>
        </p:nvCxnSpPr>
        <p:spPr bwMode="auto">
          <a:xfrm rot="16200000" flipV="1">
            <a:off x="3668708" y="2168516"/>
            <a:ext cx="234950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9" name="Connecteur droit avec flèche 28"/>
          <p:cNvCxnSpPr>
            <a:stCxn id="2053" idx="2"/>
          </p:cNvCxnSpPr>
          <p:nvPr/>
        </p:nvCxnSpPr>
        <p:spPr>
          <a:xfrm rot="5400000">
            <a:off x="3553613" y="3839371"/>
            <a:ext cx="465141" cy="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rot="16200000" flipH="1">
            <a:off x="3929057" y="4500570"/>
            <a:ext cx="285752" cy="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rot="5400000" flipH="1" flipV="1">
            <a:off x="-826" y="4286256"/>
            <a:ext cx="4144198" cy="79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>
            <a:off x="2071670" y="2214554"/>
            <a:ext cx="1714513" cy="568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3929058" y="350043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Oui</a:t>
            </a:r>
            <a:endParaRPr lang="fr-FR" dirty="0"/>
          </a:p>
        </p:txBody>
      </p:sp>
      <p:sp>
        <p:nvSpPr>
          <p:cNvPr id="41" name="ZoneTexte 40"/>
          <p:cNvSpPr txBox="1"/>
          <p:nvPr/>
        </p:nvSpPr>
        <p:spPr>
          <a:xfrm>
            <a:off x="5137823" y="300037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Non</a:t>
            </a:r>
            <a:endParaRPr lang="fr-FR" dirty="0"/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5643570" y="4286256"/>
            <a:ext cx="2928958" cy="2857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Eteindre LED de la broche 7  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Connecteur droit 46"/>
          <p:cNvCxnSpPr/>
          <p:nvPr/>
        </p:nvCxnSpPr>
        <p:spPr>
          <a:xfrm flipV="1">
            <a:off x="5210179" y="2938459"/>
            <a:ext cx="2014552" cy="9525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rot="5400000">
            <a:off x="6536545" y="3607595"/>
            <a:ext cx="1357322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 rot="5400000">
            <a:off x="6893735" y="4893479"/>
            <a:ext cx="642942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rot="5400000" flipH="1" flipV="1">
            <a:off x="7285850" y="3714752"/>
            <a:ext cx="3001190" cy="79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rot="10800000">
            <a:off x="3786182" y="2214554"/>
            <a:ext cx="500066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>
            <a:off x="7215206" y="5214950"/>
            <a:ext cx="1571636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2500298" y="4643446"/>
            <a:ext cx="2928958" cy="302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Attendre 1000 millisecondes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2500298" y="5214950"/>
            <a:ext cx="2928958" cy="2914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Eteindre LED de la broche 7  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Connecteur droit avec flèche 23"/>
          <p:cNvCxnSpPr/>
          <p:nvPr/>
        </p:nvCxnSpPr>
        <p:spPr>
          <a:xfrm rot="16200000" flipH="1">
            <a:off x="3929057" y="5072074"/>
            <a:ext cx="285752" cy="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rot="16200000" flipH="1">
            <a:off x="3929059" y="5643578"/>
            <a:ext cx="285752" cy="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2500298" y="5786454"/>
            <a:ext cx="2928958" cy="302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Attendre 1000 millisecondes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Connecteur droit avec flèche 34"/>
          <p:cNvCxnSpPr/>
          <p:nvPr/>
        </p:nvCxnSpPr>
        <p:spPr>
          <a:xfrm rot="16200000" flipH="1">
            <a:off x="3929057" y="6215081"/>
            <a:ext cx="285752" cy="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rot="10800000">
            <a:off x="2071670" y="6357958"/>
            <a:ext cx="2000264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663" y="1285859"/>
            <a:ext cx="8448675" cy="5257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571604" y="2714620"/>
            <a:ext cx="1785950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714480" y="4357694"/>
            <a:ext cx="142876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357290" y="5562615"/>
            <a:ext cx="2357454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429256" y="5514990"/>
            <a:ext cx="2357454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857884" y="4324356"/>
            <a:ext cx="142876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604943" y="2686045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La LED de la broche 7 allumée ?</a:t>
            </a:r>
            <a:endParaRPr lang="fr-FR" sz="14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1571604" y="4286256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Le bouton poussoir de la broche 8 appuyé ?</a:t>
            </a:r>
            <a:endParaRPr lang="fr-FR" sz="14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5643570" y="4214818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Le bouton poussoir de la broche 8 appuyé ?</a:t>
            </a:r>
            <a:endParaRPr lang="fr-FR" sz="14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1552554" y="5481652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Eteindre la LED de la broche 7</a:t>
            </a:r>
            <a:endParaRPr lang="fr-FR" sz="14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5643570" y="5429264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Allumer la LED de la broche 7</a:t>
            </a:r>
            <a:endParaRPr lang="fr-FR" sz="14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357158" y="214290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Question 6 : (5 points) </a:t>
            </a:r>
          </a:p>
          <a:p>
            <a:r>
              <a:rPr lang="fr-FR" sz="2400" b="1" dirty="0" smtClean="0"/>
              <a:t> </a:t>
            </a:r>
            <a:r>
              <a:rPr lang="fr-FR" sz="2400" b="1" dirty="0" smtClean="0"/>
              <a:t>En utilisant le logiciel </a:t>
            </a:r>
            <a:r>
              <a:rPr lang="fr-FR" sz="2400" b="1" dirty="0" err="1" smtClean="0"/>
              <a:t>mBlock</a:t>
            </a:r>
            <a:r>
              <a:rPr lang="fr-FR" sz="2400" b="1" dirty="0" smtClean="0"/>
              <a:t>, programme </a:t>
            </a:r>
            <a:r>
              <a:rPr lang="fr-FR" sz="2400" b="1" dirty="0" smtClean="0"/>
              <a:t>la carte </a:t>
            </a:r>
            <a:r>
              <a:rPr lang="fr-FR" sz="2400" b="1" dirty="0" err="1"/>
              <a:t>A</a:t>
            </a:r>
            <a:r>
              <a:rPr lang="fr-FR" sz="2400" b="1" dirty="0" err="1" smtClean="0"/>
              <a:t>rduino</a:t>
            </a:r>
            <a:r>
              <a:rPr lang="fr-FR" sz="2400" b="1" dirty="0" smtClean="0"/>
              <a:t> </a:t>
            </a:r>
            <a:r>
              <a:rPr lang="fr-FR" sz="2400" b="1" dirty="0" smtClean="0"/>
              <a:t>de sorte à répondre à </a:t>
            </a:r>
            <a:r>
              <a:rPr lang="fr-FR" sz="2400" b="1" dirty="0" smtClean="0"/>
              <a:t>l’</a:t>
            </a:r>
            <a:r>
              <a:rPr lang="fr-FR" sz="2400" b="1" dirty="0" err="1" smtClean="0"/>
              <a:t>algorigramme</a:t>
            </a:r>
            <a:r>
              <a:rPr lang="fr-FR" sz="2400" b="1" dirty="0" smtClean="0"/>
              <a:t> </a:t>
            </a:r>
            <a:r>
              <a:rPr lang="fr-FR" sz="2400" b="1" dirty="0" smtClean="0"/>
              <a:t>suivant :</a:t>
            </a:r>
            <a:endParaRPr lang="fr-FR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Si vous avez des difficultés demandez les coups de pouces au professeur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ATTENTION : le prix des coups de pouces</a:t>
            </a:r>
          </a:p>
          <a:p>
            <a:r>
              <a:rPr lang="fr-FR" dirty="0" smtClean="0"/>
              <a:t>Coup de pouce 1 : </a:t>
            </a:r>
            <a:r>
              <a:rPr lang="fr-FR" dirty="0" smtClean="0">
                <a:solidFill>
                  <a:srgbClr val="FF0000"/>
                </a:solidFill>
              </a:rPr>
              <a:t>-1 points</a:t>
            </a:r>
          </a:p>
          <a:p>
            <a:r>
              <a:rPr lang="fr-FR" dirty="0" smtClean="0"/>
              <a:t>Coup de pouce 2 : </a:t>
            </a:r>
            <a:r>
              <a:rPr lang="fr-FR" dirty="0" smtClean="0">
                <a:solidFill>
                  <a:srgbClr val="FF0000"/>
                </a:solidFill>
              </a:rPr>
              <a:t>-2 points</a:t>
            </a:r>
          </a:p>
          <a:p>
            <a:r>
              <a:rPr lang="fr-FR" dirty="0" smtClean="0"/>
              <a:t>Coup de pouce 3: </a:t>
            </a:r>
            <a:r>
              <a:rPr lang="fr-FR" dirty="0" smtClean="0">
                <a:solidFill>
                  <a:srgbClr val="FF0000"/>
                </a:solidFill>
              </a:rPr>
              <a:t>-3 points</a:t>
            </a:r>
          </a:p>
          <a:p>
            <a:r>
              <a:rPr lang="fr-FR" dirty="0" smtClean="0"/>
              <a:t>Coup de pouce 4: </a:t>
            </a:r>
            <a:r>
              <a:rPr lang="fr-FR" dirty="0" smtClean="0">
                <a:solidFill>
                  <a:srgbClr val="FF0000"/>
                </a:solidFill>
              </a:rPr>
              <a:t>-4 points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355</Words>
  <Application>Microsoft Office PowerPoint</Application>
  <PresentationFormat>Affichage à l'écran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Si vous avez des difficultés demandez les coups de pouces au professeur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33658034547</dc:creator>
  <cp:lastModifiedBy>33658034547</cp:lastModifiedBy>
  <cp:revision>12</cp:revision>
  <dcterms:created xsi:type="dcterms:W3CDTF">2021-06-01T17:18:36Z</dcterms:created>
  <dcterms:modified xsi:type="dcterms:W3CDTF">2021-06-01T18:55:27Z</dcterms:modified>
</cp:coreProperties>
</file>